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2" r:id="rId4"/>
    <p:sldId id="258" r:id="rId5"/>
    <p:sldId id="259" r:id="rId6"/>
    <p:sldId id="260" r:id="rId7"/>
    <p:sldId id="261"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6A534-B966-445B-9437-91E67DD54759}" type="datetimeFigureOut">
              <a:rPr lang="en-US" smtClean="0"/>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B7FC9-3B4B-42B4-B982-C900B031D44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6A534-B966-445B-9437-91E67DD54759}" type="datetimeFigureOut">
              <a:rPr lang="en-US" smtClean="0"/>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B7FC9-3B4B-42B4-B982-C900B031D4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6A534-B966-445B-9437-91E67DD54759}" type="datetimeFigureOut">
              <a:rPr lang="en-US" smtClean="0"/>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B7FC9-3B4B-42B4-B982-C900B031D4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6A534-B966-445B-9437-91E67DD54759}" type="datetimeFigureOut">
              <a:rPr lang="en-US" smtClean="0"/>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B7FC9-3B4B-42B4-B982-C900B031D4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6A534-B966-445B-9437-91E67DD54759}" type="datetimeFigureOut">
              <a:rPr lang="en-US" smtClean="0"/>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B7FC9-3B4B-42B4-B982-C900B031D44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6A534-B966-445B-9437-91E67DD54759}" type="datetimeFigureOut">
              <a:rPr lang="en-US" smtClean="0"/>
              <a:t>11/23/2013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B7FC9-3B4B-42B4-B982-C900B031D4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6A534-B966-445B-9437-91E67DD54759}" type="datetimeFigureOut">
              <a:rPr lang="en-US" smtClean="0"/>
              <a:t>11/23/2013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B7FC9-3B4B-42B4-B982-C900B031D4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6A534-B966-445B-9437-91E67DD54759}" type="datetimeFigureOut">
              <a:rPr lang="en-US" smtClean="0"/>
              <a:t>11/23/2013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B7FC9-3B4B-42B4-B982-C900B031D4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6A534-B966-445B-9437-91E67DD54759}" type="datetimeFigureOut">
              <a:rPr lang="en-US" smtClean="0"/>
              <a:t>11/23/2013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B7FC9-3B4B-42B4-B982-C900B031D4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6A534-B966-445B-9437-91E67DD54759}" type="datetimeFigureOut">
              <a:rPr lang="en-US" smtClean="0"/>
              <a:t>11/23/2013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B7FC9-3B4B-42B4-B982-C900B031D44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6A534-B966-445B-9437-91E67DD54759}" type="datetimeFigureOut">
              <a:rPr lang="en-US" smtClean="0"/>
              <a:t>11/23/2013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B7FC9-3B4B-42B4-B982-C900B031D4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6A534-B966-445B-9437-91E67DD54759}" type="datetimeFigureOut">
              <a:rPr lang="en-US" smtClean="0"/>
              <a:t>11/23/2013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B7FC9-3B4B-42B4-B982-C900B031D4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JPG"/>
          <p:cNvPicPr>
            <a:picLocks noChangeAspect="1"/>
          </p:cNvPicPr>
          <p:nvPr/>
        </p:nvPicPr>
        <p:blipFill>
          <a:blip r:embed="rId2">
            <a:lum/>
          </a:blip>
          <a:srcRect t="21228" r="56637" b="12434"/>
          <a:stretch>
            <a:fillRect/>
          </a:stretch>
        </p:blipFill>
        <p:spPr>
          <a:xfrm>
            <a:off x="1905000" y="174172"/>
            <a:ext cx="5334000" cy="2721428"/>
          </a:xfrm>
          <a:prstGeom prst="rect">
            <a:avLst/>
          </a:prstGeom>
          <a:ln>
            <a:noFill/>
          </a:ln>
          <a:effectLst>
            <a:softEdge rad="112500"/>
          </a:effectLst>
        </p:spPr>
      </p:pic>
      <p:pic>
        <p:nvPicPr>
          <p:cNvPr id="6" name="Picture 5" descr="Name Tag.jpg"/>
          <p:cNvPicPr>
            <a:picLocks noChangeAspect="1"/>
          </p:cNvPicPr>
          <p:nvPr/>
        </p:nvPicPr>
        <p:blipFill>
          <a:blip r:embed="rId3"/>
          <a:srcRect l="7699" t="13339" r="7699" b="69741"/>
          <a:stretch>
            <a:fillRect/>
          </a:stretch>
        </p:blipFill>
        <p:spPr>
          <a:xfrm>
            <a:off x="1803400" y="2971800"/>
            <a:ext cx="5588000" cy="1676400"/>
          </a:xfrm>
          <a:prstGeom prst="rect">
            <a:avLst/>
          </a:prstGeom>
        </p:spPr>
      </p:pic>
      <p:sp>
        <p:nvSpPr>
          <p:cNvPr id="7" name="TextBox 6"/>
          <p:cNvSpPr txBox="1"/>
          <p:nvPr/>
        </p:nvSpPr>
        <p:spPr>
          <a:xfrm>
            <a:off x="2133600" y="4800600"/>
            <a:ext cx="5105400" cy="523220"/>
          </a:xfrm>
          <a:prstGeom prst="rect">
            <a:avLst/>
          </a:prstGeom>
          <a:noFill/>
        </p:spPr>
        <p:txBody>
          <a:bodyPr wrap="square" rtlCol="0">
            <a:spAutoFit/>
          </a:bodyPr>
          <a:lstStyle/>
          <a:p>
            <a:pPr algn="ctr"/>
            <a:r>
              <a:rPr lang="en-US" sz="2800" b="1" dirty="0" smtClean="0">
                <a:latin typeface="Bookman Old Style" pitchFamily="18" charset="0"/>
              </a:rPr>
              <a:t>21 to 28 November 2013</a:t>
            </a:r>
            <a:endParaRPr lang="en-US" sz="2800" b="1" dirty="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4800600"/>
          </a:xfrm>
        </p:spPr>
        <p:txBody>
          <a:bodyPr>
            <a:noAutofit/>
          </a:bodyPr>
          <a:lstStyle/>
          <a:p>
            <a:r>
              <a:rPr lang="en-US" sz="2400" b="1" dirty="0" smtClean="0">
                <a:latin typeface="Bookman Old Style" pitchFamily="18" charset="0"/>
              </a:rPr>
              <a:t>Youth Organizations are core providers of non formal education among young people</a:t>
            </a:r>
            <a:br>
              <a:rPr lang="en-US" sz="2400" b="1" dirty="0" smtClean="0">
                <a:latin typeface="Bookman Old Style" pitchFamily="18" charset="0"/>
              </a:rPr>
            </a:br>
            <a:r>
              <a:rPr lang="en-US" sz="2400" b="1" dirty="0" smtClean="0">
                <a:latin typeface="Bookman Old Style" pitchFamily="18" charset="0"/>
              </a:rPr>
              <a:t/>
            </a:r>
            <a:br>
              <a:rPr lang="en-US" sz="2400" b="1" dirty="0" smtClean="0">
                <a:latin typeface="Bookman Old Style" pitchFamily="18" charset="0"/>
              </a:rPr>
            </a:br>
            <a:r>
              <a:rPr lang="en-US" sz="2400" b="1" dirty="0">
                <a:latin typeface="Bookman Old Style" pitchFamily="18" charset="0"/>
              </a:rPr>
              <a:t/>
            </a:r>
            <a:br>
              <a:rPr lang="en-US" sz="2400" b="1" dirty="0">
                <a:latin typeface="Bookman Old Style" pitchFamily="18" charset="0"/>
              </a:rPr>
            </a:br>
            <a:r>
              <a:rPr lang="en-US" sz="2400" b="1" dirty="0" smtClean="0">
                <a:latin typeface="Bookman Old Style" pitchFamily="18" charset="0"/>
              </a:rPr>
              <a:t/>
            </a:r>
            <a:br>
              <a:rPr lang="en-US" sz="2400" b="1" dirty="0" smtClean="0">
                <a:latin typeface="Bookman Old Style" pitchFamily="18" charset="0"/>
              </a:rPr>
            </a:br>
            <a:r>
              <a:rPr lang="en-US" sz="2400" b="1" dirty="0">
                <a:latin typeface="Bookman Old Style" pitchFamily="18" charset="0"/>
              </a:rPr>
              <a:t/>
            </a:r>
            <a:br>
              <a:rPr lang="en-US" sz="2400" b="1" dirty="0">
                <a:latin typeface="Bookman Old Style" pitchFamily="18" charset="0"/>
              </a:rPr>
            </a:br>
            <a:r>
              <a:rPr lang="en-US" sz="2400" b="1" dirty="0" smtClean="0">
                <a:latin typeface="Bookman Old Style" pitchFamily="18" charset="0"/>
              </a:rPr>
              <a:t>However this is neither recorded nor recognized</a:t>
            </a:r>
            <a:endParaRPr lang="en-US" sz="2400"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4800600"/>
          </a:xfrm>
        </p:spPr>
        <p:txBody>
          <a:bodyPr>
            <a:noAutofit/>
          </a:bodyPr>
          <a:lstStyle/>
          <a:p>
            <a:r>
              <a:rPr lang="en-US" sz="2400" b="1" dirty="0" smtClean="0">
                <a:latin typeface="Bookman Old Style" pitchFamily="18" charset="0"/>
              </a:rPr>
              <a:t>Benefits of Non Formal Education:</a:t>
            </a:r>
            <a:br>
              <a:rPr lang="en-US" sz="2400" b="1" dirty="0" smtClean="0">
                <a:latin typeface="Bookman Old Style" pitchFamily="18" charset="0"/>
              </a:rPr>
            </a:br>
            <a:r>
              <a:rPr lang="en-US" sz="2400" b="1" dirty="0">
                <a:latin typeface="Bookman Old Style" pitchFamily="18" charset="0"/>
              </a:rPr>
              <a:t/>
            </a:r>
            <a:br>
              <a:rPr lang="en-US" sz="2400" b="1" dirty="0">
                <a:latin typeface="Bookman Old Style" pitchFamily="18" charset="0"/>
              </a:rPr>
            </a:br>
            <a:r>
              <a:rPr lang="en-US" sz="2400" b="1" dirty="0" smtClean="0">
                <a:latin typeface="Bookman Old Style" pitchFamily="18" charset="0"/>
              </a:rPr>
              <a:t>Enhancement of individual HUMAN CAPITAL</a:t>
            </a:r>
            <a:br>
              <a:rPr lang="en-US" sz="2400" b="1" dirty="0" smtClean="0">
                <a:latin typeface="Bookman Old Style" pitchFamily="18" charset="0"/>
              </a:rPr>
            </a:br>
            <a:r>
              <a:rPr lang="en-US" sz="2400" b="1" dirty="0" smtClean="0">
                <a:latin typeface="Bookman Old Style" pitchFamily="18" charset="0"/>
              </a:rPr>
              <a:t/>
            </a:r>
            <a:br>
              <a:rPr lang="en-US" sz="2400" b="1" dirty="0" smtClean="0">
                <a:latin typeface="Bookman Old Style" pitchFamily="18" charset="0"/>
              </a:rPr>
            </a:br>
            <a:r>
              <a:rPr lang="en-US" sz="2400" b="1" dirty="0" smtClean="0">
                <a:latin typeface="Bookman Old Style" pitchFamily="18" charset="0"/>
              </a:rPr>
              <a:t>Development of Soft Skills</a:t>
            </a:r>
            <a:br>
              <a:rPr lang="en-US" sz="2400" b="1" dirty="0" smtClean="0">
                <a:latin typeface="Bookman Old Style" pitchFamily="18" charset="0"/>
              </a:rPr>
            </a:br>
            <a:r>
              <a:rPr lang="en-US" sz="2400" b="1" dirty="0" smtClean="0">
                <a:latin typeface="Bookman Old Style" pitchFamily="18" charset="0"/>
              </a:rPr>
              <a:t/>
            </a:r>
            <a:br>
              <a:rPr lang="en-US" sz="2400" b="1" dirty="0" smtClean="0">
                <a:latin typeface="Bookman Old Style" pitchFamily="18" charset="0"/>
              </a:rPr>
            </a:br>
            <a:r>
              <a:rPr lang="en-US" sz="2400" b="1" dirty="0" smtClean="0">
                <a:latin typeface="Bookman Old Style" pitchFamily="18" charset="0"/>
              </a:rPr>
              <a:t>Stimulation of active citizenship, social inclusion and social cohesion</a:t>
            </a:r>
            <a:br>
              <a:rPr lang="en-US" sz="2400" b="1" dirty="0" smtClean="0">
                <a:latin typeface="Bookman Old Style" pitchFamily="18" charset="0"/>
              </a:rPr>
            </a:br>
            <a:r>
              <a:rPr lang="en-US" sz="2400" b="1" dirty="0" smtClean="0">
                <a:latin typeface="Bookman Old Style" pitchFamily="18" charset="0"/>
              </a:rPr>
              <a:t/>
            </a:r>
            <a:br>
              <a:rPr lang="en-US" sz="2400" b="1" dirty="0" smtClean="0">
                <a:latin typeface="Bookman Old Style" pitchFamily="18" charset="0"/>
              </a:rPr>
            </a:br>
            <a:r>
              <a:rPr lang="en-US" sz="2400" b="1" dirty="0" smtClean="0">
                <a:latin typeface="Bookman Old Style" pitchFamily="18" charset="0"/>
              </a:rPr>
              <a:t>Personal fulfillment and development</a:t>
            </a:r>
            <a:endParaRPr lang="en-US" sz="2400"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1295400"/>
            <a:ext cx="5257800" cy="4154984"/>
          </a:xfrm>
          <a:prstGeom prst="rect">
            <a:avLst/>
          </a:prstGeom>
          <a:noFill/>
        </p:spPr>
        <p:txBody>
          <a:bodyPr wrap="square" rtlCol="0">
            <a:spAutoFit/>
          </a:bodyPr>
          <a:lstStyle/>
          <a:p>
            <a:pPr algn="ctr"/>
            <a:r>
              <a:rPr lang="en-US" sz="4400" b="1" dirty="0" smtClean="0">
                <a:latin typeface="Bookman Old Style" pitchFamily="18" charset="0"/>
              </a:rPr>
              <a:t>EMPLOYABILITY SKILLS</a:t>
            </a:r>
          </a:p>
          <a:p>
            <a:pPr algn="ctr"/>
            <a:endParaRPr lang="en-US" sz="4400" b="1" dirty="0">
              <a:latin typeface="Bookman Old Style" pitchFamily="18" charset="0"/>
            </a:endParaRPr>
          </a:p>
          <a:p>
            <a:pPr algn="ctr"/>
            <a:r>
              <a:rPr lang="en-US" sz="4400" b="1" dirty="0" smtClean="0">
                <a:latin typeface="Bookman Old Style" pitchFamily="18" charset="0"/>
              </a:rPr>
              <a:t>OR</a:t>
            </a:r>
          </a:p>
          <a:p>
            <a:pPr algn="ctr"/>
            <a:endParaRPr lang="en-US" sz="4400" b="1" dirty="0">
              <a:latin typeface="Bookman Old Style" pitchFamily="18" charset="0"/>
            </a:endParaRPr>
          </a:p>
          <a:p>
            <a:pPr algn="ctr"/>
            <a:r>
              <a:rPr lang="en-US" sz="4400" b="1" dirty="0" smtClean="0">
                <a:latin typeface="Bookman Old Style" pitchFamily="18" charset="0"/>
              </a:rPr>
              <a:t>SOFT SKILLS</a:t>
            </a:r>
            <a:endParaRPr lang="en-US" sz="4400"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ox(in)">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5029200"/>
          </a:xfrm>
        </p:spPr>
        <p:txBody>
          <a:bodyPr>
            <a:noAutofit/>
          </a:bodyPr>
          <a:lstStyle/>
          <a:p>
            <a:r>
              <a:rPr lang="en-US" sz="2800" b="1" dirty="0" smtClean="0">
                <a:latin typeface="Bookman Old Style" pitchFamily="18" charset="0"/>
              </a:rPr>
              <a:t>2011</a:t>
            </a:r>
            <a:r>
              <a:rPr lang="en-US" sz="2800" b="1" dirty="0">
                <a:latin typeface="Bookman Old Style" pitchFamily="18" charset="0"/>
              </a:rPr>
              <a:t> the University of Bath and GHK Consulting were</a:t>
            </a:r>
            <a:br>
              <a:rPr lang="en-US" sz="2800" b="1" dirty="0">
                <a:latin typeface="Bookman Old Style" pitchFamily="18" charset="0"/>
              </a:rPr>
            </a:br>
            <a:r>
              <a:rPr lang="en-US" sz="2800" b="1" dirty="0">
                <a:latin typeface="Bookman Old Style" pitchFamily="18" charset="0"/>
              </a:rPr>
              <a:t>commissioned by the European Youth Forum to carry out a study on the</a:t>
            </a:r>
            <a:br>
              <a:rPr lang="en-US" sz="2800" b="1" dirty="0">
                <a:latin typeface="Bookman Old Style" pitchFamily="18" charset="0"/>
              </a:rPr>
            </a:br>
            <a:r>
              <a:rPr lang="en-US" sz="2800" b="1" dirty="0">
                <a:latin typeface="Bookman Old Style" pitchFamily="18" charset="0"/>
              </a:rPr>
              <a:t>impact of non-formal </a:t>
            </a:r>
            <a:r>
              <a:rPr lang="en-US" sz="2800" b="1" dirty="0" smtClean="0">
                <a:latin typeface="Bookman Old Style" pitchFamily="18" charset="0"/>
              </a:rPr>
              <a:t>education </a:t>
            </a:r>
            <a:r>
              <a:rPr lang="en-US" sz="2800" b="1" dirty="0">
                <a:latin typeface="Bookman Old Style" pitchFamily="18" charset="0"/>
              </a:rPr>
              <a:t>in youth organizations on young people’s</a:t>
            </a:r>
            <a:br>
              <a:rPr lang="en-US" sz="2800" b="1" dirty="0">
                <a:latin typeface="Bookman Old Style" pitchFamily="18" charset="0"/>
              </a:rPr>
            </a:br>
            <a:r>
              <a:rPr lang="en-US" sz="2800" b="1" dirty="0" smtClean="0">
                <a:latin typeface="Bookman Old Style" pitchFamily="18" charset="0"/>
              </a:rPr>
              <a:t>employability </a:t>
            </a:r>
            <a:r>
              <a:rPr lang="en-US" sz="2800" b="1" dirty="0">
                <a:latin typeface="Bookman Old Style" pitchFamily="18" charset="0"/>
              </a:rPr>
              <a:t>through the development of </a:t>
            </a:r>
            <a:r>
              <a:rPr lang="en-US" sz="2800" b="1" dirty="0" smtClean="0">
                <a:latin typeface="Bookman Old Style" pitchFamily="18" charset="0"/>
              </a:rPr>
              <a:t>“soft skills” </a:t>
            </a:r>
            <a:br>
              <a:rPr lang="en-US" sz="2800" b="1" dirty="0" smtClean="0">
                <a:latin typeface="Bookman Old Style" pitchFamily="18" charset="0"/>
              </a:rPr>
            </a:br>
            <a:endParaRPr lang="en-US" sz="2800"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28600"/>
            <a:ext cx="6629400" cy="1446550"/>
          </a:xfrm>
          <a:prstGeom prst="rect">
            <a:avLst/>
          </a:prstGeom>
          <a:noFill/>
        </p:spPr>
        <p:txBody>
          <a:bodyPr wrap="square" rtlCol="0">
            <a:spAutoFit/>
          </a:bodyPr>
          <a:lstStyle/>
          <a:p>
            <a:pPr algn="ctr"/>
            <a:r>
              <a:rPr lang="en-US" sz="4400" b="1" dirty="0" smtClean="0">
                <a:latin typeface="Bookman Old Style" pitchFamily="18" charset="0"/>
              </a:rPr>
              <a:t>WHAT IS EMPLOYABILITY? </a:t>
            </a:r>
            <a:endParaRPr lang="en-US" sz="4400" b="1" dirty="0">
              <a:latin typeface="Bookman Old Style" pitchFamily="18" charset="0"/>
            </a:endParaRPr>
          </a:p>
        </p:txBody>
      </p:sp>
      <p:sp>
        <p:nvSpPr>
          <p:cNvPr id="3" name="TextBox 2"/>
          <p:cNvSpPr txBox="1"/>
          <p:nvPr/>
        </p:nvSpPr>
        <p:spPr>
          <a:xfrm>
            <a:off x="1295400" y="2057400"/>
            <a:ext cx="6629400" cy="1569660"/>
          </a:xfrm>
          <a:prstGeom prst="rect">
            <a:avLst/>
          </a:prstGeom>
          <a:noFill/>
        </p:spPr>
        <p:txBody>
          <a:bodyPr wrap="square" rtlCol="0">
            <a:spAutoFit/>
          </a:bodyPr>
          <a:lstStyle/>
          <a:p>
            <a:pPr algn="ctr"/>
            <a:r>
              <a:rPr lang="en-US" sz="3200" b="1" dirty="0" smtClean="0">
                <a:latin typeface="Bookman Old Style" pitchFamily="18" charset="0"/>
              </a:rPr>
              <a:t>The relative chance of finding and maintaining different kinds of employment</a:t>
            </a:r>
            <a:endParaRPr lang="en-US" sz="3200" b="1" dirty="0">
              <a:latin typeface="Bookman Old Style" pitchFamily="18" charset="0"/>
            </a:endParaRPr>
          </a:p>
        </p:txBody>
      </p:sp>
      <p:sp>
        <p:nvSpPr>
          <p:cNvPr id="5" name="TextBox 4"/>
          <p:cNvSpPr txBox="1"/>
          <p:nvPr/>
        </p:nvSpPr>
        <p:spPr>
          <a:xfrm>
            <a:off x="0" y="5181600"/>
            <a:ext cx="3733800" cy="1015663"/>
          </a:xfrm>
          <a:prstGeom prst="rect">
            <a:avLst/>
          </a:prstGeom>
          <a:noFill/>
        </p:spPr>
        <p:txBody>
          <a:bodyPr wrap="square" rtlCol="0">
            <a:spAutoFit/>
          </a:bodyPr>
          <a:lstStyle/>
          <a:p>
            <a:pPr algn="ctr"/>
            <a:r>
              <a:rPr lang="en-US" sz="2000" b="1" dirty="0" smtClean="0">
                <a:latin typeface="Bookman Old Style" pitchFamily="18" charset="0"/>
              </a:rPr>
              <a:t>Fulfilling the requirements of a specific job</a:t>
            </a:r>
            <a:endParaRPr lang="en-US" sz="2000" b="1" dirty="0">
              <a:latin typeface="Bookman Old Style" pitchFamily="18" charset="0"/>
            </a:endParaRPr>
          </a:p>
        </p:txBody>
      </p:sp>
      <p:sp>
        <p:nvSpPr>
          <p:cNvPr id="6" name="TextBox 5"/>
          <p:cNvSpPr txBox="1"/>
          <p:nvPr/>
        </p:nvSpPr>
        <p:spPr>
          <a:xfrm>
            <a:off x="5715000" y="5156537"/>
            <a:ext cx="3429000" cy="1015663"/>
          </a:xfrm>
          <a:prstGeom prst="rect">
            <a:avLst/>
          </a:prstGeom>
          <a:noFill/>
        </p:spPr>
        <p:txBody>
          <a:bodyPr wrap="square" rtlCol="0">
            <a:spAutoFit/>
          </a:bodyPr>
          <a:lstStyle/>
          <a:p>
            <a:pPr algn="ctr"/>
            <a:r>
              <a:rPr lang="en-US" sz="2000" b="1" dirty="0" smtClean="0">
                <a:latin typeface="Bookman Old Style" pitchFamily="18" charset="0"/>
              </a:rPr>
              <a:t>How one stands relative to others within a hierarchy of job seekers</a:t>
            </a:r>
            <a:endParaRPr lang="en-US" sz="2000" b="1" dirty="0">
              <a:latin typeface="Bookman Old Style" pitchFamily="18" charset="0"/>
            </a:endParaRPr>
          </a:p>
        </p:txBody>
      </p:sp>
      <p:sp>
        <p:nvSpPr>
          <p:cNvPr id="7" name="Right Arrow 6"/>
          <p:cNvSpPr/>
          <p:nvPr/>
        </p:nvSpPr>
        <p:spPr>
          <a:xfrm rot="2497956">
            <a:off x="6609235" y="3825000"/>
            <a:ext cx="1856093"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8024520">
            <a:off x="736103" y="3846920"/>
            <a:ext cx="1856093"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lide(fromBottom)">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19200"/>
            <a:ext cx="8229600" cy="4524315"/>
          </a:xfrm>
          <a:prstGeom prst="rect">
            <a:avLst/>
          </a:prstGeom>
          <a:noFill/>
        </p:spPr>
        <p:txBody>
          <a:bodyPr wrap="square" rtlCol="0">
            <a:spAutoFit/>
          </a:bodyPr>
          <a:lstStyle/>
          <a:p>
            <a:pPr algn="ctr"/>
            <a:r>
              <a:rPr lang="en-US" sz="2400" b="1" dirty="0" smtClean="0">
                <a:latin typeface="Bookman Old Style" pitchFamily="18" charset="0"/>
              </a:rPr>
              <a:t>Increased evidence that “Employability Skills” or “Soft Skills” are developed through</a:t>
            </a:r>
          </a:p>
          <a:p>
            <a:pPr algn="ctr"/>
            <a:endParaRPr lang="en-US" sz="2400" b="1" dirty="0" smtClean="0">
              <a:latin typeface="Bookman Old Style" pitchFamily="18" charset="0"/>
            </a:endParaRPr>
          </a:p>
          <a:p>
            <a:pPr algn="ctr"/>
            <a:endParaRPr lang="en-US" sz="2400" b="1" dirty="0">
              <a:latin typeface="Bookman Old Style" pitchFamily="18" charset="0"/>
            </a:endParaRPr>
          </a:p>
          <a:p>
            <a:pPr algn="ctr"/>
            <a:r>
              <a:rPr lang="en-US" sz="2400" b="1" dirty="0" smtClean="0">
                <a:latin typeface="Bookman Old Style" pitchFamily="18" charset="0"/>
              </a:rPr>
              <a:t>Non Formal and Informal Learning</a:t>
            </a:r>
          </a:p>
          <a:p>
            <a:pPr algn="ctr"/>
            <a:endParaRPr lang="en-US" sz="2400" b="1" dirty="0" smtClean="0">
              <a:latin typeface="Bookman Old Style" pitchFamily="18" charset="0"/>
            </a:endParaRPr>
          </a:p>
          <a:p>
            <a:pPr algn="ctr"/>
            <a:endParaRPr lang="en-US" sz="2400" b="1" dirty="0">
              <a:latin typeface="Bookman Old Style" pitchFamily="18" charset="0"/>
            </a:endParaRPr>
          </a:p>
          <a:p>
            <a:pPr algn="ctr"/>
            <a:r>
              <a:rPr lang="en-US" sz="2400" b="1" dirty="0" smtClean="0">
                <a:latin typeface="Bookman Old Style" pitchFamily="18" charset="0"/>
              </a:rPr>
              <a:t>And the biggest example is</a:t>
            </a:r>
          </a:p>
          <a:p>
            <a:pPr algn="ctr"/>
            <a:endParaRPr lang="en-US" sz="2400" b="1" dirty="0" smtClean="0">
              <a:latin typeface="Bookman Old Style" pitchFamily="18" charset="0"/>
            </a:endParaRPr>
          </a:p>
          <a:p>
            <a:pPr algn="ctr"/>
            <a:endParaRPr lang="en-US" sz="2400" b="1" dirty="0">
              <a:latin typeface="Bookman Old Style" pitchFamily="18" charset="0"/>
            </a:endParaRPr>
          </a:p>
          <a:p>
            <a:pPr algn="ctr"/>
            <a:r>
              <a:rPr lang="en-US" sz="2400" b="1" dirty="0" smtClean="0">
                <a:latin typeface="Bookman Old Style" pitchFamily="18" charset="0"/>
              </a:rPr>
              <a:t>Volunteering or Participation in youth organizations</a:t>
            </a:r>
            <a:endParaRPr lang="en-US" sz="2400"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randombar(horizontal)">
                                      <p:cBhvr>
                                        <p:cTn id="2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057400"/>
            <a:ext cx="7772400" cy="2514600"/>
          </a:xfrm>
        </p:spPr>
        <p:txBody>
          <a:bodyPr>
            <a:noAutofit/>
          </a:bodyPr>
          <a:lstStyle/>
          <a:p>
            <a:r>
              <a:rPr lang="en-US" sz="3600" b="1" dirty="0" smtClean="0">
                <a:latin typeface="Bookman Old Style" pitchFamily="18" charset="0"/>
              </a:rPr>
              <a:t>75% of EVS participants say that the experience has improved their employment prospects</a:t>
            </a:r>
            <a:endParaRPr lang="en-US" sz="3600"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3505200" cy="5562600"/>
          </a:xfrm>
        </p:spPr>
        <p:txBody>
          <a:bodyPr>
            <a:normAutofit fontScale="70000" lnSpcReduction="20000"/>
          </a:bodyPr>
          <a:lstStyle/>
          <a:p>
            <a:pPr algn="ctr">
              <a:buNone/>
            </a:pPr>
            <a:r>
              <a:rPr lang="en-US" b="1" dirty="0" smtClean="0">
                <a:solidFill>
                  <a:srgbClr val="C00000"/>
                </a:solidFill>
                <a:latin typeface="Bookman Old Style" pitchFamily="18" charset="0"/>
              </a:rPr>
              <a:t>The most demanded SOFT SKILLS in employment</a:t>
            </a:r>
          </a:p>
          <a:p>
            <a:pPr algn="ctr">
              <a:buNone/>
            </a:pPr>
            <a:endParaRPr lang="en-US" b="1" dirty="0">
              <a:latin typeface="Bookman Old Style" pitchFamily="18" charset="0"/>
            </a:endParaRPr>
          </a:p>
          <a:p>
            <a:pPr algn="ctr">
              <a:buNone/>
            </a:pPr>
            <a:endParaRPr lang="en-US" b="1" dirty="0">
              <a:latin typeface="Bookman Old Style" pitchFamily="18" charset="0"/>
            </a:endParaRPr>
          </a:p>
          <a:p>
            <a:pPr algn="ctr">
              <a:buNone/>
            </a:pPr>
            <a:endParaRPr lang="en-US" b="1" dirty="0" smtClean="0">
              <a:latin typeface="Bookman Old Style" pitchFamily="18" charset="0"/>
            </a:endParaRPr>
          </a:p>
          <a:p>
            <a:r>
              <a:rPr lang="en-US" b="1" dirty="0" smtClean="0">
                <a:latin typeface="Bookman Old Style" pitchFamily="18" charset="0"/>
              </a:rPr>
              <a:t>Communication</a:t>
            </a:r>
          </a:p>
          <a:p>
            <a:r>
              <a:rPr lang="en-US" b="1" dirty="0" smtClean="0">
                <a:latin typeface="Bookman Old Style" pitchFamily="18" charset="0"/>
              </a:rPr>
              <a:t>Organizational/ Planning</a:t>
            </a:r>
          </a:p>
          <a:p>
            <a:r>
              <a:rPr lang="en-US" b="1" dirty="0" smtClean="0">
                <a:latin typeface="Bookman Old Style" pitchFamily="18" charset="0"/>
              </a:rPr>
              <a:t>Decision Making</a:t>
            </a:r>
          </a:p>
          <a:p>
            <a:r>
              <a:rPr lang="en-US" b="1" dirty="0" smtClean="0">
                <a:latin typeface="Bookman Old Style" pitchFamily="18" charset="0"/>
              </a:rPr>
              <a:t>Team Work</a:t>
            </a:r>
          </a:p>
          <a:p>
            <a:r>
              <a:rPr lang="en-US" b="1" dirty="0" smtClean="0">
                <a:latin typeface="Bookman Old Style" pitchFamily="18" charset="0"/>
              </a:rPr>
              <a:t>Confidence/ Autonomy</a:t>
            </a:r>
          </a:p>
          <a:p>
            <a:r>
              <a:rPr lang="en-US" b="1" dirty="0" smtClean="0">
                <a:latin typeface="Bookman Old Style" pitchFamily="18" charset="0"/>
              </a:rPr>
              <a:t>Numeracy</a:t>
            </a:r>
          </a:p>
          <a:p>
            <a:r>
              <a:rPr lang="en-US" b="1" dirty="0" smtClean="0">
                <a:latin typeface="Bookman Old Style" pitchFamily="18" charset="0"/>
              </a:rPr>
              <a:t>Sense of Initiative</a:t>
            </a:r>
            <a:endParaRPr lang="en-US" b="1" dirty="0">
              <a:latin typeface="Bookman Old Style" pitchFamily="18" charset="0"/>
            </a:endParaRPr>
          </a:p>
        </p:txBody>
      </p:sp>
      <p:sp>
        <p:nvSpPr>
          <p:cNvPr id="4" name="Content Placeholder 2"/>
          <p:cNvSpPr txBox="1">
            <a:spLocks/>
          </p:cNvSpPr>
          <p:nvPr/>
        </p:nvSpPr>
        <p:spPr>
          <a:xfrm>
            <a:off x="4876800" y="533400"/>
            <a:ext cx="3886200" cy="52578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rgbClr val="C00000"/>
                </a:solidFill>
                <a:effectLst/>
                <a:uLnTx/>
                <a:uFillTx/>
                <a:latin typeface="Bookman Old Style" pitchFamily="18" charset="0"/>
                <a:ea typeface="+mn-ea"/>
                <a:cs typeface="+mn-cs"/>
              </a:rPr>
              <a:t>Skills developed in</a:t>
            </a:r>
            <a:r>
              <a:rPr kumimoji="0" lang="en-US" sz="2200" b="1" i="0" u="none" strike="noStrike" kern="1200" cap="none" spc="0" normalizeH="0" noProof="0" dirty="0" smtClean="0">
                <a:ln>
                  <a:noFill/>
                </a:ln>
                <a:solidFill>
                  <a:srgbClr val="C00000"/>
                </a:solidFill>
                <a:effectLst/>
                <a:uLnTx/>
                <a:uFillTx/>
                <a:latin typeface="Bookman Old Style" pitchFamily="18" charset="0"/>
                <a:ea typeface="+mn-ea"/>
                <a:cs typeface="+mn-cs"/>
              </a:rPr>
              <a:t> </a:t>
            </a:r>
            <a:r>
              <a:rPr kumimoji="0" lang="en-US" sz="2200" b="1" i="0" u="none" strike="noStrike" kern="1200" cap="none" spc="0" normalizeH="0" baseline="0" noProof="0" dirty="0" smtClean="0">
                <a:ln>
                  <a:noFill/>
                </a:ln>
                <a:solidFill>
                  <a:srgbClr val="C00000"/>
                </a:solidFill>
                <a:effectLst/>
                <a:uLnTx/>
                <a:uFillTx/>
                <a:latin typeface="Bookman Old Style" pitchFamily="18" charset="0"/>
                <a:ea typeface="+mn-ea"/>
                <a:cs typeface="+mn-cs"/>
              </a:rPr>
              <a:t>Youth Organizations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200" b="1" dirty="0" smtClean="0">
              <a:latin typeface="Bookman Old Style" pitchFamily="18"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200" b="1" dirty="0">
              <a:latin typeface="Bookman Old Style" pitchFamily="18"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chemeClr val="tx1"/>
                </a:solidFill>
                <a:effectLst/>
                <a:uLnTx/>
                <a:uFillTx/>
                <a:latin typeface="Bookman Old Style" pitchFamily="18" charset="0"/>
                <a:ea typeface="+mn-ea"/>
                <a:cs typeface="+mn-cs"/>
              </a:rPr>
              <a:t>Communication</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b="1" dirty="0" smtClean="0">
                <a:latin typeface="Bookman Old Style" pitchFamily="18" charset="0"/>
              </a:rPr>
              <a:t>Team Work</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b="1" dirty="0" smtClean="0">
                <a:latin typeface="Bookman Old Style" pitchFamily="18" charset="0"/>
              </a:rPr>
              <a:t>Adaptability / Flexibility</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b="1" dirty="0" smtClean="0">
                <a:latin typeface="Bookman Old Style" pitchFamily="18" charset="0"/>
              </a:rPr>
              <a:t>Self Confidence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b="1" dirty="0" smtClean="0">
                <a:latin typeface="Bookman Old Style" pitchFamily="18" charset="0"/>
              </a:rPr>
              <a:t>Intercultural skills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b="1" dirty="0" smtClean="0">
                <a:latin typeface="Bookman Old Style" pitchFamily="18" charset="0"/>
              </a:rPr>
              <a:t>Decision Making</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b="1" dirty="0" smtClean="0">
                <a:latin typeface="Bookman Old Style" pitchFamily="18" charset="0"/>
              </a:rPr>
              <a:t>Organizations / Planning</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1" i="0" u="none" strike="noStrike" kern="1200" cap="none" spc="0" normalizeH="0" baseline="0" noProof="0" dirty="0" smtClean="0">
              <a:ln>
                <a:noFill/>
              </a:ln>
              <a:solidFill>
                <a:schemeClr val="tx1"/>
              </a:solidFill>
              <a:effectLst/>
              <a:uLnTx/>
              <a:uFillTx/>
              <a:latin typeface="Bookman Old Style" pitchFamily="18" charset="0"/>
              <a:ea typeface="+mn-ea"/>
              <a:cs typeface="+mn-cs"/>
            </a:endParaRPr>
          </a:p>
        </p:txBody>
      </p:sp>
      <p:cxnSp>
        <p:nvCxnSpPr>
          <p:cNvPr id="6" name="Straight Arrow Connector 5"/>
          <p:cNvCxnSpPr/>
          <p:nvPr/>
        </p:nvCxnSpPr>
        <p:spPr>
          <a:xfrm flipV="1">
            <a:off x="3124200" y="2286000"/>
            <a:ext cx="190500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2933700" y="3009900"/>
            <a:ext cx="2133600" cy="2057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24200" y="3657600"/>
            <a:ext cx="1905000" cy="990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362200" y="2667000"/>
            <a:ext cx="2667000" cy="1295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362200" y="3810000"/>
            <a:ext cx="2667000" cy="762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amond(in)">
                                      <p:cBhvr>
                                        <p:cTn id="12" dur="2000"/>
                                        <p:tgtEl>
                                          <p:spTgt spid="3">
                                            <p:txEl>
                                              <p:pRg st="4" end="4"/>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amond(in)">
                                      <p:cBhvr>
                                        <p:cTn id="15" dur="2000"/>
                                        <p:tgtEl>
                                          <p:spTgt spid="3">
                                            <p:txEl>
                                              <p:pRg st="5" end="5"/>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amond(in)">
                                      <p:cBhvr>
                                        <p:cTn id="18" dur="2000"/>
                                        <p:tgtEl>
                                          <p:spTgt spid="3">
                                            <p:txEl>
                                              <p:pRg st="6" end="6"/>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amond(in)">
                                      <p:cBhvr>
                                        <p:cTn id="21" dur="2000"/>
                                        <p:tgtEl>
                                          <p:spTgt spid="3">
                                            <p:txEl>
                                              <p:pRg st="7" end="7"/>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diamond(in)">
                                      <p:cBhvr>
                                        <p:cTn id="24" dur="2000"/>
                                        <p:tgtEl>
                                          <p:spTgt spid="3">
                                            <p:txEl>
                                              <p:pRg st="8" end="8"/>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diamond(in)">
                                      <p:cBhvr>
                                        <p:cTn id="27" dur="2000"/>
                                        <p:tgtEl>
                                          <p:spTgt spid="3">
                                            <p:txEl>
                                              <p:pRg st="9" end="9"/>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diamond(in)">
                                      <p:cBhvr>
                                        <p:cTn id="30" dur="20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box(in)">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box(in)">
                                      <p:cBhvr>
                                        <p:cTn id="40" dur="500"/>
                                        <p:tgtEl>
                                          <p:spTgt spid="4">
                                            <p:txEl>
                                              <p:pRg st="3" end="3"/>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box(in)">
                                      <p:cBhvr>
                                        <p:cTn id="43" dur="500"/>
                                        <p:tgtEl>
                                          <p:spTgt spid="4">
                                            <p:txEl>
                                              <p:pRg st="4" end="4"/>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box(in)">
                                      <p:cBhvr>
                                        <p:cTn id="46" dur="500"/>
                                        <p:tgtEl>
                                          <p:spTgt spid="4">
                                            <p:txEl>
                                              <p:pRg st="5" end="5"/>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box(in)">
                                      <p:cBhvr>
                                        <p:cTn id="49" dur="500"/>
                                        <p:tgtEl>
                                          <p:spTgt spid="4">
                                            <p:txEl>
                                              <p:pRg st="6" end="6"/>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box(in)">
                                      <p:cBhvr>
                                        <p:cTn id="52" dur="500"/>
                                        <p:tgtEl>
                                          <p:spTgt spid="4">
                                            <p:txEl>
                                              <p:pRg st="7" end="7"/>
                                            </p:txEl>
                                          </p:spTgt>
                                        </p:tgtEl>
                                      </p:cBhvr>
                                    </p:animEffect>
                                  </p:childTnLst>
                                </p:cTn>
                              </p:par>
                              <p:par>
                                <p:cTn id="53" presetID="4" presetClass="entr" presetSubtype="16" fill="hold" nodeType="with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box(in)">
                                      <p:cBhvr>
                                        <p:cTn id="55" dur="500"/>
                                        <p:tgtEl>
                                          <p:spTgt spid="4">
                                            <p:txEl>
                                              <p:pRg st="8" end="8"/>
                                            </p:txEl>
                                          </p:spTgt>
                                        </p:tgtEl>
                                      </p:cBhvr>
                                    </p:animEffect>
                                  </p:childTnLst>
                                </p:cTn>
                              </p:par>
                              <p:par>
                                <p:cTn id="56" presetID="4" presetClass="entr" presetSubtype="16" fill="hold" nodeType="withEffect">
                                  <p:stCondLst>
                                    <p:cond delay="0"/>
                                  </p:stCondLst>
                                  <p:childTnLst>
                                    <p:set>
                                      <p:cBhvr>
                                        <p:cTn id="57" dur="1" fill="hold">
                                          <p:stCondLst>
                                            <p:cond delay="0"/>
                                          </p:stCondLst>
                                        </p:cTn>
                                        <p:tgtEl>
                                          <p:spTgt spid="4">
                                            <p:txEl>
                                              <p:pRg st="9" end="9"/>
                                            </p:txEl>
                                          </p:spTgt>
                                        </p:tgtEl>
                                        <p:attrNameLst>
                                          <p:attrName>style.visibility</p:attrName>
                                        </p:attrNameLst>
                                      </p:cBhvr>
                                      <p:to>
                                        <p:strVal val="visible"/>
                                      </p:to>
                                    </p:set>
                                    <p:animEffect transition="in" filter="box(in)">
                                      <p:cBhvr>
                                        <p:cTn id="58" dur="500"/>
                                        <p:tgtEl>
                                          <p:spTgt spid="4">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4114800"/>
          </a:xfrm>
        </p:spPr>
        <p:txBody>
          <a:bodyPr>
            <a:noAutofit/>
          </a:bodyPr>
          <a:lstStyle/>
          <a:p>
            <a:r>
              <a:rPr lang="en-US" sz="3600" b="1" dirty="0" smtClean="0">
                <a:latin typeface="Bookman Old Style" pitchFamily="18" charset="0"/>
              </a:rPr>
              <a:t>Young people who report higher levels of involvement in youth organizations activities (frequency &amp; duration) also report higher levels of skills development</a:t>
            </a:r>
            <a:endParaRPr lang="en-US" sz="3600"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4800600"/>
          </a:xfrm>
        </p:spPr>
        <p:txBody>
          <a:bodyPr>
            <a:noAutofit/>
          </a:bodyPr>
          <a:lstStyle/>
          <a:p>
            <a:pPr algn="l"/>
            <a:r>
              <a:rPr lang="en-US" sz="2400" b="1" dirty="0" smtClean="0">
                <a:latin typeface="Bookman Old Style" pitchFamily="18" charset="0"/>
              </a:rPr>
              <a:t>Skills need to be produced</a:t>
            </a:r>
            <a:br>
              <a:rPr lang="en-US" sz="2400" b="1" dirty="0" smtClean="0">
                <a:latin typeface="Bookman Old Style" pitchFamily="18" charset="0"/>
              </a:rPr>
            </a:br>
            <a:r>
              <a:rPr lang="en-US" sz="2400" b="1" dirty="0" smtClean="0">
                <a:latin typeface="Bookman Old Style" pitchFamily="18" charset="0"/>
              </a:rPr>
              <a:t/>
            </a:r>
            <a:br>
              <a:rPr lang="en-US" sz="2400" b="1" dirty="0" smtClean="0">
                <a:latin typeface="Bookman Old Style" pitchFamily="18" charset="0"/>
              </a:rPr>
            </a:br>
            <a:r>
              <a:rPr lang="en-US" sz="2400" b="1" dirty="0" smtClean="0">
                <a:latin typeface="Bookman Old Style" pitchFamily="18" charset="0"/>
              </a:rPr>
              <a:t>Skills need to meet a demand in the labor market</a:t>
            </a:r>
            <a:br>
              <a:rPr lang="en-US" sz="2400" b="1" dirty="0" smtClean="0">
                <a:latin typeface="Bookman Old Style" pitchFamily="18" charset="0"/>
              </a:rPr>
            </a:br>
            <a:r>
              <a:rPr lang="en-US" sz="2400" b="1" dirty="0" smtClean="0">
                <a:latin typeface="Bookman Old Style" pitchFamily="18" charset="0"/>
              </a:rPr>
              <a:t/>
            </a:r>
            <a:br>
              <a:rPr lang="en-US" sz="2400" b="1" dirty="0" smtClean="0">
                <a:latin typeface="Bookman Old Style" pitchFamily="18" charset="0"/>
              </a:rPr>
            </a:br>
            <a:r>
              <a:rPr lang="en-US" sz="2400" b="1" dirty="0" smtClean="0">
                <a:latin typeface="Bookman Old Style" pitchFamily="18" charset="0"/>
              </a:rPr>
              <a:t>Young people need to be aware of those skills</a:t>
            </a:r>
            <a:br>
              <a:rPr lang="en-US" sz="2400" b="1" dirty="0" smtClean="0">
                <a:latin typeface="Bookman Old Style" pitchFamily="18" charset="0"/>
              </a:rPr>
            </a:br>
            <a:r>
              <a:rPr lang="en-US" sz="2400" b="1" dirty="0" smtClean="0">
                <a:latin typeface="Bookman Old Style" pitchFamily="18" charset="0"/>
              </a:rPr>
              <a:t/>
            </a:r>
            <a:br>
              <a:rPr lang="en-US" sz="2400" b="1" dirty="0" smtClean="0">
                <a:latin typeface="Bookman Old Style" pitchFamily="18" charset="0"/>
              </a:rPr>
            </a:br>
            <a:r>
              <a:rPr lang="en-US" sz="2400" b="1" dirty="0" smtClean="0">
                <a:latin typeface="Bookman Old Style" pitchFamily="18" charset="0"/>
              </a:rPr>
              <a:t>Young people need to know how to present them</a:t>
            </a:r>
            <a:br>
              <a:rPr lang="en-US" sz="2400" b="1" dirty="0" smtClean="0">
                <a:latin typeface="Bookman Old Style" pitchFamily="18" charset="0"/>
              </a:rPr>
            </a:br>
            <a:r>
              <a:rPr lang="en-US" sz="2400" b="1" dirty="0" smtClean="0">
                <a:latin typeface="Bookman Old Style" pitchFamily="18" charset="0"/>
              </a:rPr>
              <a:t/>
            </a:r>
            <a:br>
              <a:rPr lang="en-US" sz="2400" b="1" dirty="0" smtClean="0">
                <a:latin typeface="Bookman Old Style" pitchFamily="18" charset="0"/>
              </a:rPr>
            </a:br>
            <a:r>
              <a:rPr lang="en-US" sz="2400" b="1" dirty="0" smtClean="0">
                <a:latin typeface="Bookman Old Style" pitchFamily="18" charset="0"/>
              </a:rPr>
              <a:t>Employers need to accept the legitimacy of these skills</a:t>
            </a:r>
            <a:endParaRPr lang="en-US" sz="2400" b="1" dirty="0">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348</TotalTime>
  <Words>187</Words>
  <Application>Microsoft Office PowerPoint</Application>
  <PresentationFormat>On-screen Show (4:3)</PresentationFormat>
  <Paragraphs>47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2011 the University of Bath and GHK Consulting were commissioned by the European Youth Forum to carry out a study on the impact of non-formal education in youth organizations on young people’s employability through the development of “soft skills”  </vt:lpstr>
      <vt:lpstr>Slide 4</vt:lpstr>
      <vt:lpstr>Slide 5</vt:lpstr>
      <vt:lpstr>75% of EVS participants say that the experience has improved their employment prospects</vt:lpstr>
      <vt:lpstr>Slide 7</vt:lpstr>
      <vt:lpstr>Young people who report higher levels of involvement in youth organizations activities (frequency &amp; duration) also report higher levels of skills development</vt:lpstr>
      <vt:lpstr>Skills need to be produced  Skills need to meet a demand in the labor market  Young people need to be aware of those skills  Young people need to know how to present them  Employers need to accept the legitimacy of these skills</vt:lpstr>
      <vt:lpstr>Youth Organizations are core providers of non formal education among young people     However this is neither recorded nor recognized</vt:lpstr>
      <vt:lpstr>Benefits of Non Formal Education:  Enhancement of individual HUMAN CAPITAL  Development of Soft Skills  Stimulation of active citizenship, social inclusion and social cohesion  Personal fulfillment and development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fadi</dc:creator>
  <cp:lastModifiedBy>fadi</cp:lastModifiedBy>
  <cp:revision>33</cp:revision>
  <dcterms:created xsi:type="dcterms:W3CDTF">2013-11-23T17:32:23Z</dcterms:created>
  <dcterms:modified xsi:type="dcterms:W3CDTF">2013-11-23T23:20:29Z</dcterms:modified>
</cp:coreProperties>
</file>